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8" r:id="rId1"/>
  </p:sldMasterIdLst>
  <p:notesMasterIdLst>
    <p:notesMasterId r:id="rId11"/>
  </p:notesMasterIdLst>
  <p:sldIdLst>
    <p:sldId id="256" r:id="rId2"/>
    <p:sldId id="258" r:id="rId3"/>
    <p:sldId id="259" r:id="rId4"/>
    <p:sldId id="257" r:id="rId5"/>
    <p:sldId id="265" r:id="rId6"/>
    <p:sldId id="263" r:id="rId7"/>
    <p:sldId id="264" r:id="rId8"/>
    <p:sldId id="266" r:id="rId9"/>
    <p:sldId id="262" r:id="rId10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DA72B"/>
    <a:srgbClr val="CEA82B"/>
    <a:srgbClr val="D5232A"/>
    <a:srgbClr val="4D4D4C"/>
    <a:srgbClr val="D94D20"/>
    <a:srgbClr val="006E45"/>
    <a:srgbClr val="B3371F"/>
    <a:srgbClr val="C1DEA9"/>
    <a:srgbClr val="CA9F37"/>
    <a:srgbClr val="F8C0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340" autoAdjust="0"/>
    <p:restoredTop sz="95371"/>
  </p:normalViewPr>
  <p:slideViewPr>
    <p:cSldViewPr snapToGrid="0" snapToObjects="1">
      <p:cViewPr>
        <p:scale>
          <a:sx n="107" d="100"/>
          <a:sy n="107" d="100"/>
        </p:scale>
        <p:origin x="1208" y="1400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ADE512-44EE-E847-A93D-81338E005A12}" type="datetimeFigureOut">
              <a:rPr lang="en-US" smtClean="0"/>
              <a:t>7/23/18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A68239-7D01-144A-B537-13C6FF6514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8055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A68239-7D01-144A-B537-13C6FF65142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0059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Red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35478" y="890545"/>
            <a:ext cx="8552335" cy="339520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80000"/>
              </a:lnSpc>
              <a:spcBef>
                <a:spcPts val="1950"/>
              </a:spcBef>
              <a:buNone/>
              <a:defRPr sz="6000" b="1" i="0" cap="all" normalizeH="0" baseline="0">
                <a:solidFill>
                  <a:schemeClr val="bg1"/>
                </a:solidFill>
                <a:latin typeface="Open Sans Extrabold" charset="0"/>
                <a:cs typeface="DIN-Black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HEADLINE will </a:t>
            </a:r>
            <a:br>
              <a:rPr lang="en-US" dirty="0"/>
            </a:br>
            <a:r>
              <a:rPr lang="en-US" dirty="0"/>
              <a:t>go here</a:t>
            </a:r>
          </a:p>
        </p:txBody>
      </p:sp>
      <p:sp>
        <p:nvSpPr>
          <p:cNvPr id="7" name="Title 1"/>
          <p:cNvSpPr txBox="1">
            <a:spLocks noChangeAspect="1"/>
          </p:cNvSpPr>
          <p:nvPr userDrawn="1"/>
        </p:nvSpPr>
        <p:spPr>
          <a:xfrm>
            <a:off x="335478" y="544213"/>
            <a:ext cx="8552335" cy="28623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sp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b="0" i="0" kern="1200" cap="all" baseline="0">
                <a:solidFill>
                  <a:schemeClr val="bg1"/>
                </a:solidFill>
                <a:latin typeface="Proxima Nova Regular" charset="0"/>
                <a:ea typeface="+mj-ea"/>
                <a:cs typeface="Proxima Nova Light"/>
              </a:defRPr>
            </a:lvl1pPr>
          </a:lstStyle>
          <a:p>
            <a:r>
              <a:rPr lang="en-US" b="0" i="0" baseline="0" dirty="0" err="1">
                <a:latin typeface="Open Sans Extrabold" charset="0"/>
                <a:cs typeface="Open Sans Light" charset="0"/>
              </a:rPr>
              <a:t>InstructureCarn</a:t>
            </a:r>
            <a:r>
              <a:rPr lang="en-US" b="0" i="0" baseline="0" dirty="0">
                <a:latin typeface="Open Sans Extrabold" charset="0"/>
                <a:cs typeface="Open Sans Light" charset="0"/>
              </a:rPr>
              <a:t> 2018</a:t>
            </a:r>
          </a:p>
        </p:txBody>
      </p:sp>
    </p:spTree>
    <p:extLst>
      <p:ext uri="{BB962C8B-B14F-4D97-AF65-F5344CB8AC3E}">
        <p14:creationId xmlns:p14="http://schemas.microsoft.com/office/powerpoint/2010/main" val="20460059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(Color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457480"/>
            <a:ext cx="7619967" cy="687508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500" b="0" i="0" baseline="0">
                <a:solidFill>
                  <a:srgbClr val="CEA82B"/>
                </a:solidFill>
                <a:latin typeface="Open Sans Extrabold" charset="0"/>
                <a:cs typeface="Open Sans Light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1200647"/>
            <a:ext cx="7619967" cy="18771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30000"/>
              </a:lnSpc>
              <a:buNone/>
              <a:defRPr sz="1600" b="0" i="0" baseline="0">
                <a:solidFill>
                  <a:srgbClr val="3C3C3B"/>
                </a:solidFill>
                <a:latin typeface="Open Sans Regular" charset="0"/>
                <a:cs typeface="Open Sans Light" charset="0"/>
              </a:defRPr>
            </a:lvl1pPr>
            <a:lvl2pPr>
              <a:defRPr sz="1600" b="0" i="0">
                <a:solidFill>
                  <a:srgbClr val="323C41"/>
                </a:solidFill>
                <a:latin typeface="Proxima Nova Light"/>
                <a:cs typeface="Proxima Nova Light"/>
              </a:defRPr>
            </a:lvl2pPr>
            <a:lvl3pPr>
              <a:defRPr sz="1600" b="0" i="0">
                <a:solidFill>
                  <a:srgbClr val="323C41"/>
                </a:solidFill>
                <a:latin typeface="Proxima Nova Light"/>
                <a:cs typeface="Proxima Nova Light"/>
              </a:defRPr>
            </a:lvl3pPr>
            <a:lvl4pPr>
              <a:defRPr sz="1600" b="0" i="0">
                <a:solidFill>
                  <a:srgbClr val="323C41"/>
                </a:solidFill>
                <a:latin typeface="Proxima Nova Light"/>
                <a:cs typeface="Proxima Nova Light"/>
              </a:defRPr>
            </a:lvl4pPr>
            <a:lvl5pPr>
              <a:defRPr sz="1600" b="0" i="0">
                <a:solidFill>
                  <a:srgbClr val="323C41"/>
                </a:solidFill>
                <a:latin typeface="Proxima Nova Light"/>
                <a:cs typeface="Proxima Nova Light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 box…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half" idx="11" hasCustomPrompt="1"/>
          </p:nvPr>
        </p:nvSpPr>
        <p:spPr>
          <a:xfrm>
            <a:off x="1279408" y="3077760"/>
            <a:ext cx="6170734" cy="1114176"/>
          </a:xfrm>
          <a:prstGeom prst="rect">
            <a:avLst/>
          </a:prstGeom>
        </p:spPr>
        <p:txBody>
          <a:bodyPr/>
          <a:lstStyle>
            <a:lvl1pPr>
              <a:defRPr sz="1400" b="1" i="0" baseline="0">
                <a:solidFill>
                  <a:srgbClr val="4D4D4C"/>
                </a:solidFill>
                <a:latin typeface="Open Sans Semibold" charset="0"/>
                <a:cs typeface="Open Sans Semibold" charset="0"/>
              </a:defRPr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MAKE ALL BULLET POINTS UPPERCASE</a:t>
            </a:r>
          </a:p>
        </p:txBody>
      </p:sp>
    </p:spTree>
    <p:extLst>
      <p:ext uri="{BB962C8B-B14F-4D97-AF65-F5344CB8AC3E}">
        <p14:creationId xmlns:p14="http://schemas.microsoft.com/office/powerpoint/2010/main" val="17142828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-long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2" y="457480"/>
            <a:ext cx="7612078" cy="710063"/>
          </a:xfrm>
          <a:prstGeom prst="rect">
            <a:avLst/>
          </a:prstGeom>
        </p:spPr>
        <p:txBody>
          <a:bodyPr/>
          <a:lstStyle>
            <a:lvl1pPr algn="l">
              <a:defRPr sz="2800" b="0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 charset="0"/>
                <a:cs typeface="Open Sans Light" charset="0"/>
              </a:defRPr>
            </a:lvl1pPr>
          </a:lstStyle>
          <a:p>
            <a:r>
              <a:rPr lang="en-US" dirty="0"/>
              <a:t>CAPTION FOR QUOTE OR BLOCK OF COPY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2" y="1167543"/>
            <a:ext cx="7612078" cy="190222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30000"/>
              </a:lnSpc>
              <a:buNone/>
              <a:defRPr sz="1600" b="0" i="0">
                <a:solidFill>
                  <a:srgbClr val="3C3C3B"/>
                </a:solidFill>
                <a:latin typeface="Open Sans Light" charset="0"/>
                <a:cs typeface="Open Sans Light" charset="0"/>
              </a:defRPr>
            </a:lvl1pPr>
            <a:lvl2pPr>
              <a:defRPr sz="1600" b="0" i="0">
                <a:solidFill>
                  <a:srgbClr val="323C41"/>
                </a:solidFill>
                <a:latin typeface="Proxima Nova Light"/>
                <a:cs typeface="Proxima Nova Light"/>
              </a:defRPr>
            </a:lvl2pPr>
            <a:lvl3pPr>
              <a:defRPr sz="1600" b="0" i="0">
                <a:solidFill>
                  <a:srgbClr val="323C41"/>
                </a:solidFill>
                <a:latin typeface="Proxima Nova Light"/>
                <a:cs typeface="Proxima Nova Light"/>
              </a:defRPr>
            </a:lvl3pPr>
            <a:lvl4pPr>
              <a:defRPr sz="1600" b="0" i="0">
                <a:solidFill>
                  <a:srgbClr val="323C41"/>
                </a:solidFill>
                <a:latin typeface="Proxima Nova Light"/>
                <a:cs typeface="Proxima Nova Light"/>
              </a:defRPr>
            </a:lvl4pPr>
            <a:lvl5pPr>
              <a:defRPr sz="1600" b="0" i="0">
                <a:solidFill>
                  <a:srgbClr val="323C41"/>
                </a:solidFill>
                <a:latin typeface="Proxima Nova Light"/>
                <a:cs typeface="Proxima Nova Light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 box…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1" hasCustomPrompt="1"/>
          </p:nvPr>
        </p:nvSpPr>
        <p:spPr>
          <a:xfrm>
            <a:off x="1279408" y="3077760"/>
            <a:ext cx="6170734" cy="1114176"/>
          </a:xfrm>
          <a:prstGeom prst="rect">
            <a:avLst/>
          </a:prstGeom>
        </p:spPr>
        <p:txBody>
          <a:bodyPr/>
          <a:lstStyle>
            <a:lvl1pPr>
              <a:defRPr sz="1400" b="0" i="0" spc="0" baseline="0">
                <a:solidFill>
                  <a:srgbClr val="4D4D4C"/>
                </a:solidFill>
                <a:latin typeface="Open Sans Regular" charset="0"/>
                <a:cs typeface="Open Sans Regular" charset="0"/>
              </a:defRPr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MAKE ALL BULLET POINTS UPPERCASE</a:t>
            </a:r>
          </a:p>
        </p:txBody>
      </p:sp>
    </p:spTree>
    <p:extLst>
      <p:ext uri="{BB962C8B-B14F-4D97-AF65-F5344CB8AC3E}">
        <p14:creationId xmlns:p14="http://schemas.microsoft.com/office/powerpoint/2010/main" val="13115543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Pictures with Caption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616364" y="459581"/>
            <a:ext cx="3143734" cy="3138753"/>
          </a:xfrm>
          <a:prstGeom prst="rect">
            <a:avLst/>
          </a:prstGeom>
          <a:ln w="57150" cap="rnd" cmpd="sng">
            <a:solidFill>
              <a:schemeClr val="bg1"/>
            </a:solidFill>
          </a:ln>
        </p:spPr>
        <p:txBody>
          <a:bodyPr/>
          <a:lstStyle>
            <a:lvl1pPr marL="0" indent="0">
              <a:buNone/>
              <a:defRPr sz="2000" b="0" i="0">
                <a:solidFill>
                  <a:srgbClr val="CEA82B"/>
                </a:solidFill>
                <a:latin typeface="Open Sans Light" charset="0"/>
                <a:cs typeface="Open Sans Light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PLACE PHOTO HERE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522294" y="3654777"/>
            <a:ext cx="3277179" cy="46566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 i="0">
                <a:solidFill>
                  <a:srgbClr val="3C3C3B"/>
                </a:solidFill>
                <a:latin typeface="Open Sans Light" charset="0"/>
                <a:cs typeface="Open Sans Light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text box…this section explains the photo</a:t>
            </a:r>
          </a:p>
        </p:txBody>
      </p:sp>
      <p:sp>
        <p:nvSpPr>
          <p:cNvPr id="9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4158985" y="459581"/>
            <a:ext cx="3143734" cy="3138753"/>
          </a:xfrm>
          <a:prstGeom prst="rect">
            <a:avLst/>
          </a:prstGeom>
          <a:ln w="57150" cap="rnd" cmpd="sng">
            <a:solidFill>
              <a:schemeClr val="bg1"/>
            </a:solidFill>
          </a:ln>
        </p:spPr>
        <p:txBody>
          <a:bodyPr/>
          <a:lstStyle>
            <a:lvl1pPr marL="0" indent="0">
              <a:buNone/>
              <a:defRPr sz="2000" b="0" i="0">
                <a:solidFill>
                  <a:srgbClr val="4D4D4C"/>
                </a:solidFill>
                <a:latin typeface="Open Sans Light" charset="0"/>
                <a:cs typeface="Open Sans Light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PLACE PHOTO HERE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1" hasCustomPrompt="1"/>
          </p:nvPr>
        </p:nvSpPr>
        <p:spPr>
          <a:xfrm>
            <a:off x="4060037" y="3654777"/>
            <a:ext cx="3277179" cy="46566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 i="0">
                <a:solidFill>
                  <a:srgbClr val="3C3C3B"/>
                </a:solidFill>
                <a:latin typeface="Open Sans Light" charset="0"/>
                <a:cs typeface="Open Sans Light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text box…this section explains the photo</a:t>
            </a:r>
          </a:p>
        </p:txBody>
      </p:sp>
    </p:spTree>
    <p:extLst>
      <p:ext uri="{BB962C8B-B14F-4D97-AF65-F5344CB8AC3E}">
        <p14:creationId xmlns:p14="http://schemas.microsoft.com/office/powerpoint/2010/main" val="15213706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 baseline="0">
                <a:solidFill>
                  <a:srgbClr val="CEA82B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075493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16D7CA-F50B-E54F-AF84-443D150DA5A3}" type="datetimeFigureOut">
              <a:rPr lang="en-US" smtClean="0"/>
              <a:t>7/23/18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06BC76-4B2E-9146-A87E-4448D2AEE0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2099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732" r:id="rId3"/>
    <p:sldLayoutId id="2147483733" r:id="rId4"/>
    <p:sldLayoutId id="2147483727" r:id="rId5"/>
    <p:sldLayoutId id="2147483735" r:id="rId6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://usergroup.ally.ac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://tinyurl.com/bb-accessibility-checklist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ubtitle 9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Making course content accessible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35478" y="4405023"/>
            <a:ext cx="2026059" cy="286232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/>
          <a:p>
            <a: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400" kern="1200" cap="none" baseline="0" dirty="0">
                <a:solidFill>
                  <a:schemeClr val="bg1"/>
                </a:solidFill>
                <a:latin typeface="Open Sans Extrabold" charset="0"/>
                <a:ea typeface="+mj-ea"/>
                <a:cs typeface="Open Sans Light" charset="0"/>
              </a:rPr>
              <a:t>PRESENTATION BY: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218411" y="4405023"/>
            <a:ext cx="4572000" cy="286232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/>
          <a:p>
            <a: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400" kern="1200" cap="none" baseline="0" dirty="0">
                <a:solidFill>
                  <a:schemeClr val="bg1"/>
                </a:solidFill>
                <a:latin typeface="Open Sans Extrabold" charset="0"/>
                <a:ea typeface="+mj-ea"/>
                <a:cs typeface="Open Sans Light" charset="0"/>
              </a:rPr>
              <a:t>Nicolaas Matthijs</a:t>
            </a:r>
          </a:p>
        </p:txBody>
      </p:sp>
      <p:pic>
        <p:nvPicPr>
          <p:cNvPr id="8" name="image38.png" descr="Blackboard Ally">
            <a:extLst>
              <a:ext uri="{FF2B5EF4-FFF2-40B4-BE49-F238E27FC236}">
                <a16:creationId xmlns:a16="http://schemas.microsoft.com/office/drawing/2014/main" id="{555FABE0-0C98-4B48-8D30-D1BA9DC4AF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43089" y="3031246"/>
            <a:ext cx="2368555" cy="113796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7201999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pic>
        <p:nvPicPr>
          <p:cNvPr id="5" name="image15.png" descr="&quot;&quot;">
            <a:extLst>
              <a:ext uri="{FF2B5EF4-FFF2-40B4-BE49-F238E27FC236}">
                <a16:creationId xmlns:a16="http://schemas.microsoft.com/office/drawing/2014/main" id="{511CE11B-DDBE-7B4D-AB9E-14589C925E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20298" y="690591"/>
            <a:ext cx="4657179" cy="38328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20227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114 -2.19523E-6 L 1.11111E-6 -2.19523E-6 " pathEditMode="relative" rAng="0" ptsTypes="AA">
                                      <p:cBhvr>
                                        <p:cTn id="9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6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 descr="A laptop displaying the instiutional report" title="Reporting">
            <a:extLst>
              <a:ext uri="{FF2B5EF4-FFF2-40B4-BE49-F238E27FC236}">
                <a16:creationId xmlns:a16="http://schemas.microsoft.com/office/drawing/2014/main" id="{1A6A36A7-DA4B-5248-B9CE-9DE1AFF7F3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6300" y="1498467"/>
            <a:ext cx="2495004" cy="1673011"/>
          </a:xfrm>
          <a:prstGeom prst="rect">
            <a:avLst/>
          </a:prstGeom>
        </p:spPr>
      </p:pic>
      <p:pic>
        <p:nvPicPr>
          <p:cNvPr id="22" name="Picture 21" descr="A laptop displaying the instructor feedback" title="Feedback">
            <a:extLst>
              <a:ext uri="{FF2B5EF4-FFF2-40B4-BE49-F238E27FC236}">
                <a16:creationId xmlns:a16="http://schemas.microsoft.com/office/drawing/2014/main" id="{BD2D91A9-0554-6C45-BFE6-EE383BF458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5385" y="1498468"/>
            <a:ext cx="2495004" cy="1675777"/>
          </a:xfrm>
          <a:prstGeom prst="rect">
            <a:avLst/>
          </a:prstGeom>
        </p:spPr>
      </p:pic>
      <p:pic>
        <p:nvPicPr>
          <p:cNvPr id="12" name="Picture 11" descr="A laptop displaying the alternative formats menu" title="Alternative formats">
            <a:extLst>
              <a:ext uri="{FF2B5EF4-FFF2-40B4-BE49-F238E27FC236}">
                <a16:creationId xmlns:a16="http://schemas.microsoft.com/office/drawing/2014/main" id="{DF9C7806-BE35-E649-8730-2C6B7908E8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2" y="1498469"/>
            <a:ext cx="2495004" cy="1649027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4B16BB9D-FD38-8C4A-B358-F84E86E794FF}"/>
              </a:ext>
            </a:extLst>
          </p:cNvPr>
          <p:cNvSpPr txBox="1">
            <a:spLocks/>
          </p:cNvSpPr>
          <p:nvPr/>
        </p:nvSpPr>
        <p:spPr>
          <a:xfrm>
            <a:off x="457202" y="3405332"/>
            <a:ext cx="2338249" cy="914120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Automatically checks for accessibility issues and generates alternative formats.</a:t>
            </a:r>
          </a:p>
          <a:p>
            <a:endParaRPr lang="en-US" sz="14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D721168E-C0F9-974D-99DC-BAD3D76D42E8}"/>
              </a:ext>
            </a:extLst>
          </p:cNvPr>
          <p:cNvSpPr txBox="1">
            <a:spLocks/>
          </p:cNvSpPr>
          <p:nvPr/>
        </p:nvSpPr>
        <p:spPr>
          <a:xfrm>
            <a:off x="374470" y="783573"/>
            <a:ext cx="2420981" cy="914120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Alternative Formats</a:t>
            </a:r>
          </a:p>
          <a:p>
            <a:endParaRPr lang="en-US" sz="14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A6DA457F-1EEA-6946-93B0-30E69EC3C0B2}"/>
              </a:ext>
            </a:extLst>
          </p:cNvPr>
          <p:cNvSpPr txBox="1">
            <a:spLocks/>
          </p:cNvSpPr>
          <p:nvPr/>
        </p:nvSpPr>
        <p:spPr>
          <a:xfrm>
            <a:off x="3335385" y="3405332"/>
            <a:ext cx="2338249" cy="914120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Guides instructors on how </a:t>
            </a:r>
            <a:br>
              <a:rPr lang="en-US" sz="1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</a:br>
            <a:r>
              <a:rPr lang="en-US" sz="1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to improve the accessibility </a:t>
            </a:r>
            <a:br>
              <a:rPr lang="en-US" sz="1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</a:br>
            <a:r>
              <a:rPr lang="en-US" sz="1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of their course content </a:t>
            </a:r>
            <a:br>
              <a:rPr lang="en-US" sz="1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</a:br>
            <a:r>
              <a:rPr lang="en-US" sz="1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and alters future behavior.</a:t>
            </a:r>
          </a:p>
          <a:p>
            <a:endParaRPr lang="en-US" sz="14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endParaRPr lang="en-US" sz="14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90C317F4-C59C-7549-A3B0-DECB248BA1BE}"/>
              </a:ext>
            </a:extLst>
          </p:cNvPr>
          <p:cNvSpPr txBox="1">
            <a:spLocks/>
          </p:cNvSpPr>
          <p:nvPr/>
        </p:nvSpPr>
        <p:spPr>
          <a:xfrm>
            <a:off x="3252653" y="783573"/>
            <a:ext cx="2512421" cy="914120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Instructor Feedback</a:t>
            </a:r>
          </a:p>
          <a:p>
            <a:endParaRPr lang="en-US" sz="14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757B1920-D136-DC44-B848-24FBB3E0B8EC}"/>
              </a:ext>
            </a:extLst>
          </p:cNvPr>
          <p:cNvSpPr txBox="1">
            <a:spLocks/>
          </p:cNvSpPr>
          <p:nvPr/>
        </p:nvSpPr>
        <p:spPr>
          <a:xfrm>
            <a:off x="6296300" y="3405332"/>
            <a:ext cx="2495004" cy="914120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Provides detailed data </a:t>
            </a:r>
            <a:br>
              <a:rPr lang="en-US" sz="1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</a:br>
            <a:r>
              <a:rPr lang="en-US" sz="1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and insights to help </a:t>
            </a:r>
            <a:br>
              <a:rPr lang="en-US" sz="1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</a:br>
            <a:r>
              <a:rPr lang="en-US" sz="1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further improve course content accessibility </a:t>
            </a:r>
            <a:br>
              <a:rPr lang="en-US" sz="1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</a:br>
            <a:r>
              <a:rPr lang="en-US" sz="1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at the institution.</a:t>
            </a:r>
          </a:p>
          <a:p>
            <a:endParaRPr lang="en-US" sz="14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endParaRPr lang="en-US" sz="14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AAA8C187-D584-5B4A-B2D9-DB9C79008D86}"/>
              </a:ext>
            </a:extLst>
          </p:cNvPr>
          <p:cNvSpPr txBox="1">
            <a:spLocks/>
          </p:cNvSpPr>
          <p:nvPr/>
        </p:nvSpPr>
        <p:spPr>
          <a:xfrm>
            <a:off x="6213568" y="783573"/>
            <a:ext cx="2512421" cy="914120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Institutional Report</a:t>
            </a:r>
          </a:p>
          <a:p>
            <a:endParaRPr lang="en-US" sz="14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8289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Introducing Ally for Websites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05349"/>
            <a:ext cx="4198562" cy="2715219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Our next step within the accessibility ecosystem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Promotes the value of accessible content outside of the LMS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Provides a consistent approach to making course and web content accessible</a:t>
            </a:r>
          </a:p>
        </p:txBody>
      </p:sp>
      <p:pic>
        <p:nvPicPr>
          <p:cNvPr id="5" name="Picture 4" descr="iPad showing the Ally for Web institutional accessibility report.">
            <a:extLst>
              <a:ext uri="{FF2B5EF4-FFF2-40B4-BE49-F238E27FC236}">
                <a16:creationId xmlns:a16="http://schemas.microsoft.com/office/drawing/2014/main" id="{E205C1F2-902A-A142-8EC3-4918BD39B8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6865" y="1226194"/>
            <a:ext cx="4034434" cy="2873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9390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2E289-17D6-DF41-BB7C-1CFD3165C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000" dirty="0"/>
              <a:t>Ally User Group</a:t>
            </a:r>
            <a:endParaRPr lang="en-US" sz="3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F3C5ED-836D-0C47-841E-5F5D337C37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556907"/>
            <a:ext cx="4162301" cy="2516330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Participate in UX research, usability testing, early access, etc.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Discussions with other institutions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Implementation stories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Adoption &amp; Communication Toolkit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2"/>
              </a:rPr>
              <a:t>http://usergroup.ally.ac</a:t>
            </a:r>
            <a:r>
              <a:rPr lang="en-US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6" name="Picture 5" descr="Ally Community Guide. See https://usergroup.ally.ac/file/file/download?guid=755406e4-7c63-46ae-bd96-f95aab30e297">
            <a:extLst>
              <a:ext uri="{FF2B5EF4-FFF2-40B4-BE49-F238E27FC236}">
                <a16:creationId xmlns:a16="http://schemas.microsoft.com/office/drawing/2014/main" id="{E3C722B2-2239-8E41-892A-68A8E67DCE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6375" y="0"/>
            <a:ext cx="385762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4090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6FBB2-2B00-D747-85F9-361DB1109A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91230"/>
            <a:ext cx="7619967" cy="687508"/>
          </a:xfrm>
        </p:spPr>
        <p:txBody>
          <a:bodyPr/>
          <a:lstStyle/>
          <a:p>
            <a:r>
              <a:rPr lang="en-US" dirty="0"/>
              <a:t>Ally Case Studies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6AB3A53-FB80-7E47-B2DE-6FB5CE88FE2D}"/>
              </a:ext>
            </a:extLst>
          </p:cNvPr>
          <p:cNvSpPr/>
          <p:nvPr/>
        </p:nvSpPr>
        <p:spPr>
          <a:xfrm>
            <a:off x="7350826" y="3633849"/>
            <a:ext cx="1555668" cy="11994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A6DA457F-1EEA-6946-93B0-30E69EC3C0B2}"/>
              </a:ext>
            </a:extLst>
          </p:cNvPr>
          <p:cNvSpPr txBox="1">
            <a:spLocks/>
          </p:cNvSpPr>
          <p:nvPr/>
        </p:nvSpPr>
        <p:spPr>
          <a:xfrm>
            <a:off x="6160689" y="4424540"/>
            <a:ext cx="2338249" cy="914120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CSU Chico</a:t>
            </a:r>
          </a:p>
          <a:p>
            <a:pPr algn="ctr"/>
            <a:endParaRPr lang="en-US" sz="14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algn="ctr"/>
            <a:endParaRPr lang="en-US" sz="14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14" name="pasted-image.png" descr="Case Study for CSU Chico. See https://usergroup.ally.ac/file/file/download?guid=9719f777-242e-4360-a140-a19b0cc48c4d.">
            <a:extLst>
              <a:ext uri="{FF2B5EF4-FFF2-40B4-BE49-F238E27FC236}">
                <a16:creationId xmlns:a16="http://schemas.microsoft.com/office/drawing/2014/main" id="{4B6AE460-A08B-F144-B9EE-4A5EC986BD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02713" y="1156862"/>
            <a:ext cx="2296225" cy="3240467"/>
          </a:xfrm>
          <a:prstGeom prst="rect">
            <a:avLst/>
          </a:prstGeom>
          <a:ln w="12700">
            <a:miter lim="400000"/>
          </a:ln>
        </p:spPr>
      </p:pic>
      <p:pic>
        <p:nvPicPr>
          <p:cNvPr id="16" name="pasted-image.png" descr="Case Study for the University of Derby. See https://usergroup.ally.ac/file/file/download?guid=8370c507-5dc6-4955-8d6c-68418b7dc49c.">
            <a:extLst>
              <a:ext uri="{FF2B5EF4-FFF2-40B4-BE49-F238E27FC236}">
                <a16:creationId xmlns:a16="http://schemas.microsoft.com/office/drawing/2014/main" id="{A5EFE876-B4AA-2141-B86A-A2EB30D3E5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540845" y="1156862"/>
            <a:ext cx="2209222" cy="3135029"/>
          </a:xfrm>
          <a:prstGeom prst="rect">
            <a:avLst/>
          </a:prstGeom>
          <a:ln w="12700">
            <a:miter lim="400000"/>
          </a:ln>
        </p:spPr>
      </p:pic>
      <p:sp>
        <p:nvSpPr>
          <p:cNvPr id="23" name="Title 1">
            <a:extLst>
              <a:ext uri="{FF2B5EF4-FFF2-40B4-BE49-F238E27FC236}">
                <a16:creationId xmlns:a16="http://schemas.microsoft.com/office/drawing/2014/main" id="{C08B4D42-DCEF-6D4C-858F-DC806D888DCD}"/>
              </a:ext>
            </a:extLst>
          </p:cNvPr>
          <p:cNvSpPr txBox="1">
            <a:spLocks/>
          </p:cNvSpPr>
          <p:nvPr/>
        </p:nvSpPr>
        <p:spPr>
          <a:xfrm>
            <a:off x="3411818" y="4397329"/>
            <a:ext cx="2338249" cy="914120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University of Derby</a:t>
            </a:r>
          </a:p>
          <a:p>
            <a:pPr algn="ctr"/>
            <a:endParaRPr lang="en-US" sz="14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algn="ctr"/>
            <a:endParaRPr lang="en-US" sz="14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7" name="Picture 6" descr="Case Study for Tacoma Community College. See https://usergroup.ally.ac/file/file/download?guid=2153bc55-2884-4e6b-8412-0eece5603709.">
            <a:extLst>
              <a:ext uri="{FF2B5EF4-FFF2-40B4-BE49-F238E27FC236}">
                <a16:creationId xmlns:a16="http://schemas.microsoft.com/office/drawing/2014/main" id="{F74F38D7-A5A1-9542-A9B0-B952449714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285" y="1156862"/>
            <a:ext cx="2221914" cy="3135029"/>
          </a:xfrm>
          <a:prstGeom prst="rect">
            <a:avLst/>
          </a:prstGeom>
        </p:spPr>
      </p:pic>
      <p:sp>
        <p:nvSpPr>
          <p:cNvPr id="27" name="Title 1">
            <a:extLst>
              <a:ext uri="{FF2B5EF4-FFF2-40B4-BE49-F238E27FC236}">
                <a16:creationId xmlns:a16="http://schemas.microsoft.com/office/drawing/2014/main" id="{5C731532-EF1B-3544-AB61-6191E9B9420C}"/>
              </a:ext>
            </a:extLst>
          </p:cNvPr>
          <p:cNvSpPr txBox="1">
            <a:spLocks/>
          </p:cNvSpPr>
          <p:nvPr/>
        </p:nvSpPr>
        <p:spPr>
          <a:xfrm>
            <a:off x="750563" y="4424540"/>
            <a:ext cx="2468263" cy="914120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Tacoma Community College</a:t>
            </a:r>
          </a:p>
          <a:p>
            <a:pPr algn="ctr"/>
            <a:endParaRPr lang="en-US" sz="14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algn="ctr"/>
            <a:endParaRPr lang="en-US" sz="14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28338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2E289-17D6-DF41-BB7C-1CFD3165C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000" dirty="0"/>
              <a:t>Accessibility Checklist</a:t>
            </a:r>
            <a:r>
              <a:rPr lang="en-GB" sz="3000" dirty="0">
                <a:solidFill>
                  <a:srgbClr val="000000"/>
                </a:solidFill>
              </a:rPr>
              <a:t> </a:t>
            </a:r>
            <a:endParaRPr lang="en-US" sz="3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F3C5ED-836D-0C47-841E-5F5D337C37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556907"/>
            <a:ext cx="4162301" cy="2516330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12 basic guidelines to help create more accessible content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Hand-out that can be shared with instructors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2"/>
              </a:rPr>
              <a:t>http://tinyurl.com/bb-accessibility-checklist</a:t>
            </a:r>
            <a:r>
              <a:rPr lang="en-US" dirty="0"/>
              <a:t> </a:t>
            </a:r>
          </a:p>
        </p:txBody>
      </p:sp>
      <p:pic>
        <p:nvPicPr>
          <p:cNvPr id="5" name="image39.png" descr="&quot;&quot;">
            <a:extLst>
              <a:ext uri="{FF2B5EF4-FFF2-40B4-BE49-F238E27FC236}">
                <a16:creationId xmlns:a16="http://schemas.microsoft.com/office/drawing/2014/main" id="{480CC107-CEC9-2346-987A-4041088B4F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498275" y="0"/>
            <a:ext cx="3645725" cy="515979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9546849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2E289-17D6-DF41-BB7C-1CFD3165C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000" dirty="0"/>
              <a:t>Coming Up</a:t>
            </a:r>
            <a:endParaRPr lang="en-US" sz="3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F3C5ED-836D-0C47-841E-5F5D337C37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556907"/>
            <a:ext cx="7333013" cy="2516330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Accessibility for Everyone?</a:t>
            </a:r>
            <a:r>
              <a:rPr lang="en-US" sz="20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Christopher Phillips, Utah State University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2:30 – 3:10PM – Creston Peak 1-2</a:t>
            </a:r>
          </a:p>
        </p:txBody>
      </p:sp>
    </p:spTree>
    <p:extLst>
      <p:ext uri="{BB962C8B-B14F-4D97-AF65-F5344CB8AC3E}">
        <p14:creationId xmlns:p14="http://schemas.microsoft.com/office/powerpoint/2010/main" val="8666037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0F5CB89-D98F-984D-BFAF-46B8E4A618AE}"/>
              </a:ext>
            </a:extLst>
          </p:cNvPr>
          <p:cNvSpPr txBox="1"/>
          <p:nvPr/>
        </p:nvSpPr>
        <p:spPr>
          <a:xfrm>
            <a:off x="3443844" y="2351314"/>
            <a:ext cx="184731" cy="244682"/>
          </a:xfrm>
          <a:prstGeom prst="rect">
            <a:avLst/>
          </a:prstGeom>
        </p:spPr>
        <p:txBody>
          <a:bodyPr vert="horz" wrap="none" lIns="91440" tIns="45720" rIns="91440" bIns="45720" rtlCol="0" anchor="t" anchorCtr="0">
            <a:spAutoFit/>
          </a:bodyPr>
          <a:lstStyle/>
          <a:p>
            <a: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1100" b="0" i="0" kern="1200" cap="none" baseline="0" dirty="0">
              <a:solidFill>
                <a:schemeClr val="bg1"/>
              </a:solidFill>
              <a:latin typeface="Proxima Nova Extrabold" charset="0"/>
              <a:ea typeface="+mj-ea"/>
              <a:cs typeface="Proxima Nova Light"/>
            </a:endParaRPr>
          </a:p>
        </p:txBody>
      </p:sp>
    </p:spTree>
    <p:extLst>
      <p:ext uri="{BB962C8B-B14F-4D97-AF65-F5344CB8AC3E}">
        <p14:creationId xmlns:p14="http://schemas.microsoft.com/office/powerpoint/2010/main" val="9428533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InstCon18">
      <a:dk1>
        <a:srgbClr val="000000"/>
      </a:dk1>
      <a:lt1>
        <a:srgbClr val="FFFFFF"/>
      </a:lt1>
      <a:dk2>
        <a:srgbClr val="35373C"/>
      </a:dk2>
      <a:lt2>
        <a:srgbClr val="E7E6E6"/>
      </a:lt2>
      <a:accent1>
        <a:srgbClr val="45B7F2"/>
      </a:accent1>
      <a:accent2>
        <a:srgbClr val="ED5F00"/>
      </a:accent2>
      <a:accent3>
        <a:srgbClr val="A5A5A5"/>
      </a:accent3>
      <a:accent4>
        <a:srgbClr val="FFD500"/>
      </a:accent4>
      <a:accent5>
        <a:srgbClr val="7744C4"/>
      </a:accent5>
      <a:accent6>
        <a:srgbClr val="6FC634"/>
      </a:accent6>
      <a:hlink>
        <a:srgbClr val="5AA3EC"/>
      </a:hlink>
      <a:folHlink>
        <a:srgbClr val="FF2124"/>
      </a:folHlink>
    </a:clrScheme>
    <a:fontScheme name="Arial-Times New Roman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Times New Roman" panose="02020603050405020304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wrap="square" lIns="91440" tIns="45720" rIns="91440" bIns="45720" rtlCol="0" anchor="t" anchorCtr="0">
        <a:spAutoFit/>
      </a:bodyPr>
      <a:lstStyle>
        <a:defPPr marL="0" marR="0" indent="0" algn="l" defTabSz="685800" rtl="0" eaLnBrk="1" fontAlgn="auto" latinLnBrk="0" hangingPunct="1">
          <a:lnSpc>
            <a:spcPct val="90000"/>
          </a:lnSpc>
          <a:spcBef>
            <a:spcPct val="0"/>
          </a:spcBef>
          <a:spcAft>
            <a:spcPts val="0"/>
          </a:spcAft>
          <a:buClrTx/>
          <a:buSzTx/>
          <a:buFontTx/>
          <a:buNone/>
          <a:tabLst/>
          <a:defRPr sz="1100" b="0" i="0" kern="1200" cap="none" baseline="0" dirty="0" smtClean="0">
            <a:solidFill>
              <a:schemeClr val="bg1"/>
            </a:solidFill>
            <a:latin typeface="Proxima Nova Extrabold" charset="0"/>
            <a:ea typeface="+mj-ea"/>
            <a:cs typeface="Proxima Nova Ligh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29894</TotalTime>
  <Words>155</Words>
  <Application>Microsoft Macintosh PowerPoint</Application>
  <PresentationFormat>On-screen Show (16:9)</PresentationFormat>
  <Paragraphs>34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20" baseType="lpstr">
      <vt:lpstr>Arial</vt:lpstr>
      <vt:lpstr>Calibri</vt:lpstr>
      <vt:lpstr>DIN-Black</vt:lpstr>
      <vt:lpstr>Open Sans Extrabold</vt:lpstr>
      <vt:lpstr>Open Sans Light</vt:lpstr>
      <vt:lpstr>Open Sans Regular</vt:lpstr>
      <vt:lpstr>Open Sans Semibold</vt:lpstr>
      <vt:lpstr>Proxima Nova Extrabold</vt:lpstr>
      <vt:lpstr>Proxima Nova Light</vt:lpstr>
      <vt:lpstr>Times New Roman</vt:lpstr>
      <vt:lpstr>Office Theme</vt:lpstr>
      <vt:lpstr>PowerPoint Presentation</vt:lpstr>
      <vt:lpstr>Demo</vt:lpstr>
      <vt:lpstr>PowerPoint Presentation</vt:lpstr>
      <vt:lpstr>Introducing Ally for Websites</vt:lpstr>
      <vt:lpstr>Ally User Group</vt:lpstr>
      <vt:lpstr>Ally Case Studies</vt:lpstr>
      <vt:lpstr>Accessibility Checklist </vt:lpstr>
      <vt:lpstr>Coming Up</vt:lpstr>
      <vt:lpstr>PowerPoint Presentation</vt:lpstr>
    </vt:vector>
  </TitlesOfParts>
  <Company/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Laura</dc:creator>
  <cp:lastModifiedBy>Nicolaas Matthijs</cp:lastModifiedBy>
  <cp:revision>171</cp:revision>
  <dcterms:created xsi:type="dcterms:W3CDTF">2013-04-22T22:27:39Z</dcterms:created>
  <dcterms:modified xsi:type="dcterms:W3CDTF">2018-07-31T21:24:38Z</dcterms:modified>
</cp:coreProperties>
</file>